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ouri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Fourier</a:t>
            </a:r>
          </a:p>
        </p:txBody>
      </p:sp>
      <p:sp>
        <p:nvSpPr>
          <p:cNvPr id="159" name="Patrick Kevorkia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Patrick Kevorkian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lown Magnit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clown Magnitude</a:t>
            </a:r>
          </a:p>
        </p:txBody>
      </p:sp>
      <p:sp>
        <p:nvSpPr>
          <p:cNvPr id="191" name="Defined as sqrt(real^2 + imaginary^2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Defined as sqrt(real^2 + imaginary^2)</a:t>
            </a:r>
          </a:p>
          <a:p>
            <a:pPr/>
            <a:r>
              <a:t>Can be achieved in Matlab with: abs(fourierOutput)</a:t>
            </a:r>
          </a:p>
          <a:p>
            <a:pPr/>
            <a:r>
              <a:t>Then we take center and long transform </a:t>
            </a:r>
          </a:p>
          <a:p>
            <a:pPr/>
            <a:r>
              <a:t>Results show that image contains components of all frequencies</a:t>
            </a:r>
          </a:p>
          <a:p>
            <a:pPr/>
            <a:r>
              <a:t>But their magnitude gets smaller for higher frequencies</a:t>
            </a:r>
          </a:p>
          <a:p>
            <a:pPr/>
            <a:r>
              <a:t>Low frequencies contain more image info than higher ones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creen Shot 2017-10-09 at 8.03.28 PM.png" descr="Screen Shot 2017-10-09 at 8.03.2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91619" y="2658749"/>
            <a:ext cx="5880101" cy="4595276"/>
          </a:xfrm>
          <a:prstGeom prst="rect">
            <a:avLst/>
          </a:prstGeom>
        </p:spPr>
      </p:pic>
      <p:sp>
        <p:nvSpPr>
          <p:cNvPr id="194" name="before log transform and cent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24611">
              <a:defRPr spc="56" sz="2840"/>
            </a:lvl1pPr>
          </a:lstStyle>
          <a:p>
            <a:pPr/>
            <a:r>
              <a:t>before log transform and center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7-10-09 at 7.29.34 PM.png" descr="Screen Shot 2017-10-09 at 7.29.34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05003" y="2330450"/>
            <a:ext cx="8220193" cy="6477000"/>
          </a:xfrm>
          <a:prstGeom prst="rect">
            <a:avLst/>
          </a:prstGeom>
        </p:spPr>
      </p:pic>
      <p:sp>
        <p:nvSpPr>
          <p:cNvPr id="197" name="Magnit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Magnitude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 Shot 2017-10-09 at 8.13.52 PM.png" descr="Screen Shot 2017-10-09 at 8.13.5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91619" y="2599436"/>
            <a:ext cx="5880101" cy="4713901"/>
          </a:xfrm>
          <a:prstGeom prst="rect">
            <a:avLst/>
          </a:prstGeom>
        </p:spPr>
      </p:pic>
      <p:sp>
        <p:nvSpPr>
          <p:cNvPr id="200" name="Do inverse 2d Fourie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214884" indent="-214884" defTabSz="429768">
              <a:lnSpc>
                <a:spcPct val="200000"/>
              </a:lnSpc>
              <a:buSzPct val="100000"/>
              <a:buChar char="•"/>
              <a:defRPr spc="45" sz="2256"/>
            </a:pPr>
            <a:r>
              <a:t>Do inverse 2d Fourier</a:t>
            </a:r>
          </a:p>
          <a:p>
            <a:pPr marL="214884" indent="-214884" defTabSz="429768">
              <a:lnSpc>
                <a:spcPct val="200000"/>
              </a:lnSpc>
              <a:buSzPct val="100000"/>
              <a:defRPr spc="45" sz="2256"/>
            </a:pPr>
            <a:r>
              <a:t>leave phase information out </a:t>
            </a:r>
          </a:p>
          <a:p>
            <a:pPr marL="214884" indent="-214884" defTabSz="429768">
              <a:lnSpc>
                <a:spcPct val="200000"/>
              </a:lnSpc>
              <a:buSzPct val="100000"/>
              <a:defRPr spc="45" sz="2256"/>
            </a:pPr>
            <a:r>
              <a:t>shows phase info is crucial to reconstruction </a:t>
            </a:r>
          </a:p>
        </p:txBody>
      </p:sp>
      <p:sp>
        <p:nvSpPr>
          <p:cNvPr id="201" name="inverse magnitu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inverse magnitude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owPass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LowPass Filter</a:t>
            </a:r>
          </a:p>
        </p:txBody>
      </p:sp>
      <p:sp>
        <p:nvSpPr>
          <p:cNvPr id="204" name="Performed in Fourier domai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Performed in Fourier domain </a:t>
            </a:r>
          </a:p>
          <a:p>
            <a:pPr/>
            <a:r>
              <a:t>Create a mesh grid </a:t>
            </a:r>
          </a:p>
          <a:p>
            <a:pPr/>
            <a:r>
              <a:t>Create a circle with radius Zed, x^2 + y^2 is equal to Zed^2</a:t>
            </a:r>
          </a:p>
          <a:p>
            <a:pPr/>
            <a:r>
              <a:t>The radius of the circle determines the cutoff point </a:t>
            </a:r>
          </a:p>
          <a:p>
            <a:pPr/>
            <a:r>
              <a:t>To apply: convolution is a simple multiplication in the Fourier domain </a:t>
            </a:r>
          </a:p>
          <a:p>
            <a:pPr/>
            <a:r>
              <a:t>Apply inverse Fourier on resulting convolution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 Shot 2017-10-09 at 8.36.36 PM.png" descr="Screen Shot 2017-10-09 at 8.36.36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439636" y="2330449"/>
            <a:ext cx="6150928" cy="6477001"/>
          </a:xfrm>
          <a:prstGeom prst="rect">
            <a:avLst/>
          </a:prstGeom>
        </p:spPr>
      </p:pic>
      <p:sp>
        <p:nvSpPr>
          <p:cNvPr id="207" name="clown con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clown convolution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creen Shot 2017-10-09 at 8.38.42 PM.png" descr="Screen Shot 2017-10-09 at 8.38.4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72200" y="2553031"/>
            <a:ext cx="5943600" cy="6110689"/>
          </a:xfrm>
          <a:prstGeom prst="rect">
            <a:avLst/>
          </a:prstGeom>
        </p:spPr>
      </p:pic>
      <p:sp>
        <p:nvSpPr>
          <p:cNvPr id="210" name="clown with lowpass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clown with lowpass filter </a:t>
            </a:r>
          </a:p>
        </p:txBody>
      </p:sp>
      <p:sp>
        <p:nvSpPr>
          <p:cNvPr id="211" name="Same clown imag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Same clown image </a:t>
            </a:r>
          </a:p>
          <a:p>
            <a:pPr/>
            <a:r>
              <a:t>15 is our cutoff </a:t>
            </a:r>
          </a:p>
          <a:p>
            <a:pPr/>
            <a:r>
              <a:t>Notice ringing due to radius of circle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creen Shot 2017-10-09 at 9.27.31 PM.png" descr="Screen Shot 2017-10-09 at 9.27.3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72200" y="2659853"/>
            <a:ext cx="5943600" cy="5897045"/>
          </a:xfrm>
          <a:prstGeom prst="rect">
            <a:avLst/>
          </a:prstGeom>
        </p:spPr>
      </p:pic>
      <p:sp>
        <p:nvSpPr>
          <p:cNvPr id="214" name="high paid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high paid filter </a:t>
            </a:r>
          </a:p>
        </p:txBody>
      </p:sp>
      <p:sp>
        <p:nvSpPr>
          <p:cNvPr id="215" name="Same methodology as low pas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400"/>
              </a:spcBef>
              <a:defRPr spc="56" sz="2800"/>
            </a:pPr>
            <a:r>
              <a:t>Same methodology as low pass </a:t>
            </a:r>
          </a:p>
          <a:p>
            <a:pPr>
              <a:spcBef>
                <a:spcPts val="3400"/>
              </a:spcBef>
              <a:defRPr spc="56" sz="2800"/>
            </a:pPr>
            <a:r>
              <a:t>The distinct difference is that now Zed is greater than the cutoff </a:t>
            </a:r>
          </a:p>
          <a:p>
            <a:pPr>
              <a:spcBef>
                <a:spcPts val="3400"/>
              </a:spcBef>
              <a:defRPr spc="56" sz="2800"/>
            </a:pPr>
            <a:r>
              <a:t>Convolution of high pass clown at 15</a:t>
            </a:r>
          </a:p>
          <a:p>
            <a:pPr>
              <a:spcBef>
                <a:spcPts val="3400"/>
              </a:spcBef>
              <a:defRPr spc="56" sz="2800"/>
            </a:pPr>
            <a:r>
              <a:t>The higher the cutoff the larger the circle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creen Shot 2017-10-09 at 9.01.51 PM.png" descr="Screen Shot 2017-10-09 at 9.01.5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72200" y="2643470"/>
            <a:ext cx="5943600" cy="5929811"/>
          </a:xfrm>
          <a:prstGeom prst="rect">
            <a:avLst/>
          </a:prstGeom>
        </p:spPr>
      </p:pic>
      <p:sp>
        <p:nvSpPr>
          <p:cNvPr id="218" name="clown high pass 1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clown high pass 15</a:t>
            </a:r>
          </a:p>
        </p:txBody>
      </p:sp>
      <p:sp>
        <p:nvSpPr>
          <p:cNvPr id="219" name="Clown imag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Clown image </a:t>
            </a:r>
          </a:p>
          <a:p>
            <a:pPr/>
            <a:r>
              <a:t>15 cutoff </a:t>
            </a:r>
          </a:p>
          <a:p>
            <a:pPr/>
            <a:r>
              <a:t>Shows edge information </a:t>
            </a:r>
          </a:p>
          <a:p>
            <a:pPr/>
            <a:r>
              <a:t>The ringing effect is reduced the larger the radii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encry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encryption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intro to 2d discrete Fourier…"/>
          <p:cNvSpPr txBox="1"/>
          <p:nvPr>
            <p:ph type="body" idx="13"/>
          </p:nvPr>
        </p:nvSpPr>
        <p:spPr>
          <a:xfrm>
            <a:off x="673100" y="3352800"/>
            <a:ext cx="11658600" cy="2758765"/>
          </a:xfrm>
          <a:prstGeom prst="rect">
            <a:avLst/>
          </a:prstGeom>
        </p:spPr>
        <p:txBody>
          <a:bodyPr/>
          <a:lstStyle/>
          <a:p>
            <a:pPr/>
            <a:r>
              <a:t>intro to 2d discrete Fourier </a:t>
            </a:r>
          </a:p>
          <a:p>
            <a:pPr/>
            <a:r>
              <a:t>phase</a:t>
            </a:r>
          </a:p>
          <a:p>
            <a:pPr/>
            <a:r>
              <a:t>magnitude</a:t>
            </a:r>
          </a:p>
          <a:p>
            <a:pPr/>
            <a:r>
              <a:t>Low pass filtering</a:t>
            </a:r>
          </a:p>
          <a:p>
            <a:pPr/>
            <a:r>
              <a:t>High pass filtering </a:t>
            </a:r>
          </a:p>
          <a:p>
            <a:pPr/>
            <a:r>
              <a:t>encryption </a:t>
            </a:r>
          </a:p>
        </p:txBody>
      </p:sp>
      <p:sp>
        <p:nvSpPr>
          <p:cNvPr id="162" name="topics"/>
          <p:cNvSpPr txBox="1"/>
          <p:nvPr>
            <p:ph type="title"/>
          </p:nvPr>
        </p:nvSpPr>
        <p:spPr>
          <a:xfrm>
            <a:off x="673100" y="584200"/>
            <a:ext cx="11658600" cy="736600"/>
          </a:xfrm>
          <a:prstGeom prst="rect">
            <a:avLst/>
          </a:prstGeom>
        </p:spPr>
        <p:txBody>
          <a:bodyPr/>
          <a:lstStyle>
            <a:lvl1pPr defTabSz="443484">
              <a:defRPr spc="77" sz="3880"/>
            </a:lvl1pPr>
          </a:lstStyle>
          <a:p>
            <a:pPr/>
            <a:r>
              <a:t>topics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elf preposed encryption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Self preposed encryption scheme </a:t>
            </a:r>
          </a:p>
        </p:txBody>
      </p:sp>
      <p:sp>
        <p:nvSpPr>
          <p:cNvPr id="224" name="Image is broken don into phase Using Fouri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is broken don into phase Using Fourier </a:t>
            </a:r>
          </a:p>
          <a:p>
            <a:pPr/>
            <a:r>
              <a:t>Randomly generate permutation matrix of same size </a:t>
            </a:r>
          </a:p>
          <a:p>
            <a:pPr/>
            <a:r>
              <a:t>Phase pixels are shuffled with permutation matrix</a:t>
            </a:r>
          </a:p>
          <a:p>
            <a:pPr/>
            <a:r>
              <a:t>Using inverse Fourier the new reconstructed image is formed from new Phase</a:t>
            </a:r>
          </a:p>
          <a:p>
            <a:pPr/>
            <a:r>
              <a:t>Digest is this new image and key is permutation matrix</a:t>
            </a:r>
          </a:p>
          <a:p>
            <a:pPr/>
            <a:r>
              <a:t>Recipient can run process in reverse with key to generate original image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cameraman.png" descr="camerama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72200" y="2636575"/>
            <a:ext cx="5943601" cy="5943601"/>
          </a:xfrm>
          <a:prstGeom prst="rect">
            <a:avLst/>
          </a:prstGeom>
        </p:spPr>
      </p:pic>
      <p:sp>
        <p:nvSpPr>
          <p:cNvPr id="227" name="Camera man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Camera man example </a:t>
            </a:r>
          </a:p>
        </p:txBody>
      </p:sp>
      <p:sp>
        <p:nvSpPr>
          <p:cNvPr id="228" name="Here we see the original image"/>
          <p:cNvSpPr txBox="1"/>
          <p:nvPr>
            <p:ph type="body" sz="quarter" idx="1"/>
          </p:nvPr>
        </p:nvSpPr>
        <p:spPr>
          <a:xfrm>
            <a:off x="673100" y="4903762"/>
            <a:ext cx="4775200" cy="1408937"/>
          </a:xfrm>
          <a:prstGeom prst="rect">
            <a:avLst/>
          </a:prstGeom>
        </p:spPr>
        <p:txBody>
          <a:bodyPr/>
          <a:lstStyle/>
          <a:p>
            <a:pPr/>
            <a:r>
              <a:t>Here we see the original image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creen Shot 2017-10-10 at 12.30.50 AM.png" descr="Screen Shot 2017-10-10 at 12.30.50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757" t="0" r="4757" b="0"/>
          <a:stretch>
            <a:fillRect/>
          </a:stretch>
        </p:blipFill>
        <p:spPr>
          <a:xfrm>
            <a:off x="6172200" y="1592460"/>
            <a:ext cx="5943600" cy="6568573"/>
          </a:xfrm>
          <a:prstGeom prst="rect">
            <a:avLst/>
          </a:prstGeom>
        </p:spPr>
      </p:pic>
      <p:sp>
        <p:nvSpPr>
          <p:cNvPr id="231" name="Original phase"/>
          <p:cNvSpPr txBox="1"/>
          <p:nvPr>
            <p:ph type="body" sz="quarter" idx="1"/>
          </p:nvPr>
        </p:nvSpPr>
        <p:spPr>
          <a:xfrm>
            <a:off x="673100" y="4215021"/>
            <a:ext cx="4775200" cy="1323558"/>
          </a:xfrm>
          <a:prstGeom prst="rect">
            <a:avLst/>
          </a:prstGeom>
        </p:spPr>
        <p:txBody>
          <a:bodyPr/>
          <a:lstStyle/>
          <a:p>
            <a:pPr/>
            <a:r>
              <a:t>Original phase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17-10-10 at 12.32.17 AM.png" descr="Screen Shot 2017-10-10 at 12.32.17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800" t="0" r="5800" b="0"/>
          <a:stretch>
            <a:fillRect/>
          </a:stretch>
        </p:blipFill>
        <p:spPr>
          <a:xfrm>
            <a:off x="6172200" y="1592460"/>
            <a:ext cx="5943600" cy="6568573"/>
          </a:xfrm>
          <a:prstGeom prst="rect">
            <a:avLst/>
          </a:prstGeom>
        </p:spPr>
      </p:pic>
      <p:sp>
        <p:nvSpPr>
          <p:cNvPr id="234" name="Permuted phase"/>
          <p:cNvSpPr txBox="1"/>
          <p:nvPr>
            <p:ph type="body" sz="quarter" idx="1"/>
          </p:nvPr>
        </p:nvSpPr>
        <p:spPr>
          <a:xfrm>
            <a:off x="673100" y="4215021"/>
            <a:ext cx="4775200" cy="1323558"/>
          </a:xfrm>
          <a:prstGeom prst="rect">
            <a:avLst/>
          </a:prstGeom>
        </p:spPr>
        <p:txBody>
          <a:bodyPr/>
          <a:lstStyle/>
          <a:p>
            <a:pPr/>
            <a:r>
              <a:t>Permuted phase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creen Shot 2017-10-10 at 12.32.53 AM.png" descr="Screen Shot 2017-10-10 at 12.32.53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787" t="0" r="6787" b="0"/>
          <a:stretch>
            <a:fillRect/>
          </a:stretch>
        </p:blipFill>
        <p:spPr>
          <a:xfrm>
            <a:off x="6172200" y="1592460"/>
            <a:ext cx="5943600" cy="6568573"/>
          </a:xfrm>
          <a:prstGeom prst="rect">
            <a:avLst/>
          </a:prstGeom>
        </p:spPr>
      </p:pic>
      <p:sp>
        <p:nvSpPr>
          <p:cNvPr id="237" name="Encrypted Image"/>
          <p:cNvSpPr txBox="1"/>
          <p:nvPr>
            <p:ph type="body" sz="quarter" idx="1"/>
          </p:nvPr>
        </p:nvSpPr>
        <p:spPr>
          <a:xfrm>
            <a:off x="673100" y="4215021"/>
            <a:ext cx="4775200" cy="1323558"/>
          </a:xfrm>
          <a:prstGeom prst="rect">
            <a:avLst/>
          </a:prstGeom>
        </p:spPr>
        <p:txBody>
          <a:bodyPr/>
          <a:lstStyle/>
          <a:p>
            <a:pPr/>
            <a:r>
              <a:t>Encrypted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cameraman.png" descr="camerama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72200" y="2636575"/>
            <a:ext cx="5943601" cy="5943601"/>
          </a:xfrm>
          <a:prstGeom prst="rect">
            <a:avLst/>
          </a:prstGeom>
        </p:spPr>
      </p:pic>
      <p:sp>
        <p:nvSpPr>
          <p:cNvPr id="240" name="Decry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Decrypt</a:t>
            </a:r>
          </a:p>
        </p:txBody>
      </p:sp>
      <p:sp>
        <p:nvSpPr>
          <p:cNvPr id="241" name="Process is reverse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Process is reversed </a:t>
            </a:r>
          </a:p>
          <a:p>
            <a:pPr/>
            <a:r>
              <a:t>Recipient is sent the encrypted image </a:t>
            </a:r>
          </a:p>
          <a:p>
            <a:pPr/>
            <a:r>
              <a:t>Also sent the key (permutation matrix)</a:t>
            </a:r>
          </a:p>
          <a:p>
            <a:pPr/>
            <a:r>
              <a:t>Matlab code provided </a:t>
            </a:r>
          </a:p>
          <a:p>
            <a:pPr/>
            <a:r>
              <a:t>Random permutation generated is saved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17-10-09 at 6.14.13 PM.png" descr="Screen Shot 2017-10-09 at 6.14.1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813" t="0" r="10813" b="0"/>
          <a:stretch>
            <a:fillRect/>
          </a:stretch>
        </p:blipFill>
        <p:spPr>
          <a:xfrm>
            <a:off x="5735411" y="1082886"/>
            <a:ext cx="6792517" cy="7747001"/>
          </a:xfrm>
          <a:prstGeom prst="rect">
            <a:avLst/>
          </a:prstGeom>
        </p:spPr>
      </p:pic>
      <p:sp>
        <p:nvSpPr>
          <p:cNvPr id="165" name="done on image row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326571" indent="-326571">
              <a:lnSpc>
                <a:spcPct val="200000"/>
              </a:lnSpc>
              <a:buClr>
                <a:srgbClr val="9A958E"/>
              </a:buClr>
              <a:buSzPct val="75000"/>
              <a:buChar char="•"/>
              <a:defRPr spc="48" sz="2400"/>
            </a:pPr>
            <a:r>
              <a:t>done on image rows </a:t>
            </a:r>
          </a:p>
          <a:p>
            <a:pPr marL="326571" indent="-326571">
              <a:lnSpc>
                <a:spcPct val="200000"/>
              </a:lnSpc>
              <a:buClr>
                <a:srgbClr val="9A958E"/>
              </a:buClr>
              <a:buSzPct val="75000"/>
              <a:defRPr spc="48" sz="2400"/>
            </a:pPr>
            <a:r>
              <a:t>done on image columns</a:t>
            </a:r>
          </a:p>
          <a:p>
            <a:pPr marL="326571" indent="-326571">
              <a:lnSpc>
                <a:spcPct val="200000"/>
              </a:lnSpc>
              <a:buClr>
                <a:srgbClr val="9A958E"/>
              </a:buClr>
              <a:buSzPct val="75000"/>
              <a:defRPr spc="48" sz="2400"/>
            </a:pPr>
            <a:r>
              <a:t>resulting matrix of real and imaginary numbers </a:t>
            </a:r>
          </a:p>
        </p:txBody>
      </p:sp>
      <p:sp>
        <p:nvSpPr>
          <p:cNvPr id="166" name="2d Fouri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Fourier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17-10-09 at 6.25.38 PM.png" descr="Screen Shot 2017-10-09 at 6.25.3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91619" y="1921496"/>
            <a:ext cx="5880101" cy="6069782"/>
          </a:xfrm>
          <a:prstGeom prst="rect">
            <a:avLst/>
          </a:prstGeom>
        </p:spPr>
      </p:pic>
      <p:sp>
        <p:nvSpPr>
          <p:cNvPr id="169" name="Here 2d transform has been applied (own function)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306977" indent="-306977" defTabSz="429768">
              <a:lnSpc>
                <a:spcPct val="200000"/>
              </a:lnSpc>
              <a:buClr>
                <a:srgbClr val="9A958E"/>
              </a:buClr>
              <a:buSzPct val="75000"/>
              <a:buChar char="•"/>
              <a:defRPr spc="45" sz="2256"/>
            </a:pPr>
            <a:r>
              <a:t>Here 2d transform has been applied (own function)</a:t>
            </a:r>
          </a:p>
          <a:p>
            <a:pPr marL="306977" indent="-306977" defTabSz="429768">
              <a:lnSpc>
                <a:spcPct val="200000"/>
              </a:lnSpc>
              <a:buClr>
                <a:srgbClr val="9A958E"/>
              </a:buClr>
              <a:buSzPct val="75000"/>
              <a:defRPr spc="45" sz="2256"/>
            </a:pPr>
            <a:r>
              <a:t>but it is not compete transform </a:t>
            </a:r>
          </a:p>
        </p:txBody>
      </p:sp>
      <p:sp>
        <p:nvSpPr>
          <p:cNvPr id="170" name="applica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7-10-09 at 6.33.18 PM.png" descr="Screen Shot 2017-10-09 at 6.33.1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72200" y="2673590"/>
            <a:ext cx="5943600" cy="5869571"/>
          </a:xfrm>
          <a:prstGeom prst="rect">
            <a:avLst/>
          </a:prstGeom>
        </p:spPr>
      </p:pic>
      <p:sp>
        <p:nvSpPr>
          <p:cNvPr id="173" name="centering transfor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centering transform</a:t>
            </a:r>
          </a:p>
        </p:txBody>
      </p:sp>
      <p:sp>
        <p:nvSpPr>
          <p:cNvPr id="174" name="Generally we see white edges and must correct thi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Generally we see white edges and must correct this </a:t>
            </a:r>
          </a:p>
          <a:p>
            <a:pPr/>
            <a:r>
              <a:t>We must center the previous image to see it correctly </a:t>
            </a:r>
          </a:p>
          <a:p>
            <a:pPr/>
            <a:r>
              <a:t>To see edge detail</a:t>
            </a:r>
          </a:p>
          <a:p>
            <a:pPr/>
            <a:r>
              <a:t>This is attained  using Matlab’s Fourier shift function: fftshift()</a:t>
            </a:r>
          </a:p>
          <a:p>
            <a:pPr/>
            <a:r>
              <a:t>Shifts to center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 Shot 2017-10-09 at 6.36.39 PM.png" descr="Screen Shot 2017-10-09 at 6.36.3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91619" y="1978252"/>
            <a:ext cx="5880101" cy="5956269"/>
          </a:xfrm>
          <a:prstGeom prst="rect">
            <a:avLst/>
          </a:prstGeom>
        </p:spPr>
      </p:pic>
      <p:sp>
        <p:nvSpPr>
          <p:cNvPr id="177" name="take 1+absolute value of previously shifted imag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271054" indent="-271054" defTabSz="379475">
              <a:lnSpc>
                <a:spcPct val="200000"/>
              </a:lnSpc>
              <a:buClr>
                <a:srgbClr val="9A958E"/>
              </a:buClr>
              <a:buSzPct val="75000"/>
              <a:buChar char="•"/>
              <a:defRPr spc="39" sz="1992"/>
            </a:pPr>
            <a:r>
              <a:t>take 1+absolute value of previously shifted image </a:t>
            </a:r>
          </a:p>
          <a:p>
            <a:pPr marL="271054" indent="-271054" defTabSz="379475">
              <a:lnSpc>
                <a:spcPct val="200000"/>
              </a:lnSpc>
              <a:buClr>
                <a:srgbClr val="9A958E"/>
              </a:buClr>
              <a:buSzPct val="75000"/>
              <a:defRPr spc="39" sz="1992"/>
            </a:pPr>
            <a:r>
              <a:t>then lake log of that</a:t>
            </a:r>
          </a:p>
          <a:p>
            <a:pPr marL="271054" indent="-271054" defTabSz="379475">
              <a:lnSpc>
                <a:spcPct val="200000"/>
              </a:lnSpc>
              <a:buClr>
                <a:srgbClr val="9A958E"/>
              </a:buClr>
              <a:buSzPct val="75000"/>
              <a:defRPr spc="39" sz="1992"/>
            </a:pPr>
            <a:r>
              <a:t>in Matlab simply: proper image = log(1+abs(prevImage)) </a:t>
            </a:r>
          </a:p>
        </p:txBody>
      </p:sp>
      <p:sp>
        <p:nvSpPr>
          <p:cNvPr id="178" name="Viewing properl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Viewing properly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h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phase</a:t>
            </a:r>
          </a:p>
        </p:txBody>
      </p:sp>
      <p:sp>
        <p:nvSpPr>
          <p:cNvPr id="181" name="Fourier coefficients can be expresses as their real and imaginary par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Fourier coefficients can be expresses as their real and imaginary parts </a:t>
            </a:r>
          </a:p>
          <a:p>
            <a:pPr/>
            <a:r>
              <a:t>Phase can be expressed as: arctan(imaginary/real) </a:t>
            </a:r>
          </a:p>
          <a:p>
            <a:pPr/>
            <a:r>
              <a:t>In Matlab this is done using the “angle()” function </a:t>
            </a:r>
          </a:p>
          <a:p>
            <a:pPr/>
            <a:r>
              <a:t>This reruns the phase angle in radians </a:t>
            </a:r>
          </a:p>
          <a:p>
            <a:pPr/>
            <a:r>
              <a:t>The next example we will see this process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cln1.jpg" descr="cln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91619" y="2016336"/>
            <a:ext cx="5880101" cy="5880101"/>
          </a:xfrm>
          <a:prstGeom prst="rect">
            <a:avLst/>
          </a:prstGeom>
        </p:spPr>
      </p:pic>
      <p:sp>
        <p:nvSpPr>
          <p:cNvPr id="184" name="perform 2d Fourier as befor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157734" indent="-157734" defTabSz="315468">
              <a:lnSpc>
                <a:spcPct val="200000"/>
              </a:lnSpc>
              <a:buSzPct val="100000"/>
              <a:buChar char="•"/>
              <a:defRPr spc="33" sz="1656"/>
            </a:pPr>
            <a:r>
              <a:t>perform 2d Fourier as before </a:t>
            </a:r>
          </a:p>
          <a:p>
            <a:pPr marL="157734" indent="-157734" defTabSz="315468">
              <a:lnSpc>
                <a:spcPct val="200000"/>
              </a:lnSpc>
              <a:buSzPct val="100000"/>
              <a:defRPr spc="33" sz="1656"/>
            </a:pPr>
            <a:r>
              <a:t>extract Phase information</a:t>
            </a:r>
          </a:p>
          <a:p>
            <a:pPr marL="157734" indent="-157734" defTabSz="315468">
              <a:lnSpc>
                <a:spcPct val="200000"/>
              </a:lnSpc>
              <a:buSzPct val="100000"/>
              <a:defRPr spc="33" sz="1656"/>
            </a:pPr>
            <a:r>
              <a:t>shift to center </a:t>
            </a:r>
          </a:p>
          <a:p>
            <a:pPr marL="157734" indent="-157734" defTabSz="315468">
              <a:lnSpc>
                <a:spcPct val="200000"/>
              </a:lnSpc>
              <a:buSzPct val="100000"/>
              <a:defRPr spc="33" sz="1656"/>
            </a:pPr>
            <a:r>
              <a:t>log transform </a:t>
            </a:r>
          </a:p>
          <a:p>
            <a:pPr marL="157734" indent="-157734" defTabSz="315468">
              <a:lnSpc>
                <a:spcPct val="200000"/>
              </a:lnSpc>
              <a:buSzPct val="100000"/>
              <a:defRPr spc="33" sz="1656"/>
            </a:pPr>
            <a:r>
              <a:t>the value of each point determines the phase of the corresponding frequency </a:t>
            </a:r>
          </a:p>
        </p:txBody>
      </p:sp>
      <p:sp>
        <p:nvSpPr>
          <p:cNvPr id="185" name="Clown Phas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Clown Phase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creen Shot 2017-10-09 at 7.34.40 PM.png" descr="Screen Shot 2017-10-09 at 7.34.4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49761" y="2330450"/>
            <a:ext cx="6530678" cy="6477000"/>
          </a:xfrm>
          <a:prstGeom prst="rect">
            <a:avLst/>
          </a:prstGeom>
        </p:spPr>
      </p:pic>
      <p:sp>
        <p:nvSpPr>
          <p:cNvPr id="188" name="clown Ph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clown Phase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